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25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9EA902-CA95-F44C-BCC8-511A1381207B}" v="129" dt="2025-09-22T15:31:20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204"/>
  </p:normalViewPr>
  <p:slideViewPr>
    <p:cSldViewPr snapToGrid="0">
      <p:cViewPr varScale="1">
        <p:scale>
          <a:sx n="115" d="100"/>
          <a:sy n="115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Ryan" userId="874082db-ab86-4e97-8577-862339cb002f" providerId="ADAL" clId="{A29EA902-CA95-F44C-BCC8-511A1381207B}"/>
    <pc:docChg chg="modSld">
      <pc:chgData name="Johnny Ryan" userId="874082db-ab86-4e97-8577-862339cb002f" providerId="ADAL" clId="{A29EA902-CA95-F44C-BCC8-511A1381207B}" dt="2025-09-22T15:32:19.404" v="0" actId="20577"/>
      <pc:docMkLst>
        <pc:docMk/>
      </pc:docMkLst>
      <pc:sldChg chg="modNotesTx">
        <pc:chgData name="Johnny Ryan" userId="874082db-ab86-4e97-8577-862339cb002f" providerId="ADAL" clId="{A29EA902-CA95-F44C-BCC8-511A1381207B}" dt="2025-09-22T15:32:19.404" v="0" actId="20577"/>
        <pc:sldMkLst>
          <pc:docMk/>
          <pc:sldMk cId="2895015649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F24DA-8AC4-8542-AB58-F07486833C6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7057E-11F2-3D4D-A178-2F8B7219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3440C3D-E831-034F-609B-21787B29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D6BA3BE1-8C08-0D08-828C-0090365CE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8551FF4-3BFB-3AC7-7810-C1E4B08EA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555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A17DC27-50DB-EEF3-129E-1A6C4EE25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05FB29E-03E0-4E1B-28BC-5E030CEF9D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CAFDCACD-627D-421A-59D3-1184CEA0CC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928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48530E0-8377-576F-F1DE-99D953AC6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7675E1B-D14C-03D9-E69C-1C0F88291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B905A57C-F058-AF5E-C5B5-3A51AA018B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465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691DA5-D75C-44D9-26BB-1D23F1CAF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21272726-8FD4-6A07-CB96-BCD8AFA1D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1FEDAC8-2B1E-E203-3A47-92FD75196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055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0B49D19-52EF-AA5C-2B5C-B026E287F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DF8A27D-37B6-0AD3-A7D5-FA97A315F2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07E60FC-53E8-B5AB-991A-FAA423F93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09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21019F7-7500-4873-01A3-5BC5644D3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7A4B4BAD-5C11-50ED-9AAB-1A9C39B09E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7B24914-B87A-1A85-4B7E-A1F22D819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9496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6315A29-9B9A-1D17-8A02-D5082D53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E50583EB-156A-FD68-5A66-C174FB7C1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2DDC778F-C28E-A1C9-4ED9-D4F3959054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2418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19F0B27-AE54-6C8F-5E87-353F51BC5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A2EE8AB-0839-0073-C9EF-03F6A9F04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2B66E129-BBB7-1C8F-662B-727A002866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071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BADF8CD-C451-852F-E6DB-FA9ABF8D5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EE1FDA5-ED70-2CDB-3B5E-69BD76BD4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8BA33BB8-0601-61AA-27EB-DB5EFD99D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438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DE71BE4-E028-CEF5-2AF9-B28313DC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BC78A023-5595-89E0-9B49-7CC65CB78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EA2D79D-706D-09C4-B979-956EDF8634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79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62F7FA8-AF71-3D97-CEEE-359A00E1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79994AC-B987-9280-15C3-53F0929C9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55A3076-E92A-DAD3-28F4-62055AEF1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497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CB40731-82C0-EFE9-02BD-9E476ACF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5A886CB8-A292-AC8D-14A2-6F6BF7759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C690A2E2-2D15-5D96-956D-F866DD0032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330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3258249-C873-50FF-5252-4E5390B05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9865A14-9C8D-E575-B413-662C3F753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B2934AE-CE90-8E0A-F7A9-86540923BC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Once we have split this information, we can compute metrics to investigate the generalization performance of our classifier in a particular setting. For instance, if our goal is to estimate the amount of water in the image, we might prefer to provide a lower-bound so we make statements such as “waters covers at least X% of the ice sheet”. This statement is a stronger scientific argument than “water covers up to X% of the ice sheet” which implies that it could also cover 0%.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237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C3B812-DC0C-6A90-678B-F1E8922EC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6528D09F-B7C9-8433-49AE-36C595A509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A3857E09-72F5-A547-0E7D-433B0F3A0F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437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12A9960-1779-60D1-09B6-7D96BAA3C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B8C6AD0B-D16A-48CE-D136-A48EC22DB9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A6E13287-F6F3-6CC7-0DBC-FA7FFDDA38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9237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3E149EC-2B30-E8C1-4412-1A5C117AB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22EA7555-ECE5-DB9F-2AFE-DEDD95937F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4E5E26AB-E0AE-B5D2-1DEB-7E7BE2A191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032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4A14CF1-2757-E16E-F35A-1023E8C25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E367FB2A-5EB2-7272-7F53-872F48DFC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874CAAF-AA20-7575-4F3D-FF71E30A4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801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7A74D19-E3C6-59BB-F89D-04F9A2913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2D75B5A-64BA-1B4C-6C90-BFAAE7A96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F53C9DD-1F3D-1462-B2CF-9C8E33D1A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0428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F3A29A7-E5EE-F4FE-DD47-22D873636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1E46447-44CC-F7BB-1F1B-5C32622706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4FD18E0-D7B7-E89C-FCE5-6A86C29D36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7582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B131147-791E-4949-A8EC-43C34A67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48C0F949-0893-83CC-012F-781BB07967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F5BD917A-5235-48BA-FADD-0313F19D6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484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317A456-2C9C-A7E1-26AC-DF72BF07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42B60868-071D-E657-EFB0-E55AA3D287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06FE7BF6-55F7-15BB-D2A1-7B8D73AEA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table contains daily data for nine different features including precipitation, air temperature, soil moisture, and snow water equivalent - all things that we might expect to have an influence on the discharge of the river. Exactly how these factors impact discharge would be challenging to model in a physically-based way. It would also depend on the characteristics of the watershed. Alternatively, we could build a model that learns the relationships between these factors and discharge directly from the data.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80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48C9DD3-40D7-815E-79A3-BCE7F0410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DF8764D2-11F7-C252-8590-9568A46BE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E7C01DC-F6EA-1F24-42CA-9F2854B254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04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FB6215-404E-554A-6823-D100191B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2D086638-9639-4EBD-3E6C-150F9EA6B5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1190ED7-2822-E488-FD36-EFCAD5EDEC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4893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96DAA3A-67B2-03D5-D9A6-1CB1F1D17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8831172-0DA3-2E09-BA32-400FC2C9E5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01E07B58-E4D8-8CA1-CA34-CBB2DB6ACD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028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E0EDDC2-EF03-3F1A-31C6-7FD823516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FAD3CFB-FDD4-F118-8FF7-546B342DA6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5781DF8F-E1BD-3E84-DCEF-5DA8E655D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157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FD4BEE5-0AF6-2B80-50A9-0CC3ECD57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6F585290-9944-2150-A98C-C7E3DC130E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6ED1D57-5218-A5BB-F76B-E3D7BC0234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594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6E3F28E-583F-7DA7-EAFC-8C94069B8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B73DF57C-878C-61F8-EA20-1D4A9C520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E1983108-2679-6C4C-9D46-9C35FC1B6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818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8A8E486-3B46-1F8C-5CF7-1BDB409AA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60A23F2-92FF-F19C-94A3-30CDCDF00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E3A7CD35-C6C9-2ACB-D63F-A962A7FEB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8458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BDAAD75-811F-98BC-DFD3-A6795E6DA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C139526D-A216-AAEB-1CE5-75C716B71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DEFA286E-496A-51EC-E3D2-B1503EAC9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notice that the predicted discharge captures general patterns from high to low to high again. But it’s missing peaks in the discharge and it’s a also a little jagged, likely because it treats observations as independent. We are approaching the limits of conventional machine learning algorithms which cannot explicitly model temporal dependencies. For that, we need a different approach: neural networks.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094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2758CF5-A8D2-3589-D8A3-69C5702AE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7B5D3462-2F0C-E9F3-8305-204C5DFF9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F60745A6-A7E2-F8B4-F162-6DB619CD97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1469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D45FF8E-94B0-B2C0-DA74-63E21CBE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4814B847-77B6-F7F6-A487-7E7DA77F8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69D88FF-71F7-822F-1451-5FAA1A6A5B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9986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653CF80-563F-1F4F-7608-880D3605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E423C073-E065-7836-F472-0AB62EF26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965254A-5EEB-70D6-6E24-495CA73F8F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97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7DE22F6-A0CF-45D3-6108-7960AEC6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D78FD992-68B8-6D63-998F-A973A0446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707FD9B-325E-5B70-C3D5-B41887F40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885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ED0673C-3128-71B1-EFFA-3EADCFBFD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D169AA03-28EA-E560-5E4E-D038FDA45F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D8E3078D-E1C1-8BB7-9021-3442E4ED7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like before, we will read our training dataset which contains climate data as features and discharge as the target variable.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8279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6E121A03-C9BA-34E5-6962-E698A3DC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2B50424-0501-F78A-E24E-FB77C246C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7A240BC-3CB7-854D-9EA5-8447509AA8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7679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3097418-FE90-8F7F-A23D-B90B4A99A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EC8749F-D9C1-D07B-EC26-9C3AC6911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D524850C-1BAB-8FE3-B92A-283BDFB38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74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67A8182-91FC-D370-0060-2763737AC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C385380-5D7A-6CBD-7C05-4186B0A45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E1095D0-6382-B934-7C44-7C03DBCC49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6546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029A87C-1403-A69C-EA67-995EA97EB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C5332CA-3C20-B029-6F68-FDE9780A8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24C87D9A-907B-26B8-BAE7-9F3794DA1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362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1A6BAB5-0CE2-9697-D8DA-A50D98A3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C6A6AEC-9432-B678-47A7-E51C29C7A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C3564D4-45AE-D779-AE87-42232386A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06075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6370020-98AD-CA0A-129B-48BD32481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1FEF151-F0DE-1F88-54F8-8C7E14893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EE97E3EC-0050-69B3-D5B5-D8233FFD4E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6328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BE01A252-B593-2C3F-D822-A4F755F04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EBFB5588-B583-6188-4BAA-03E38BA39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09DB09B2-D15F-0F5D-0DB5-804F5903B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3038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D253770-5103-C20F-63C4-6CD07303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2B1A6736-B3EC-5EA6-E0FB-0034F0611F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F46E5CE0-45D3-5BA1-82F0-8BE405F3D2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2772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41716C0-C651-5B02-9194-EF55E6EA4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0DDBE103-389C-C047-84FE-3AE90A802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53EFBCA9-6617-FA05-1B89-0F69606BE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429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4E87198-406F-8C64-F948-A5BA9E4E9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F12F96FF-5EB3-2DC6-3A39-DFCC16A7A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A8E2837C-E65A-0CE8-DD29-BF19E940B3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5440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E09B786-7782-299B-24F8-314EEC1E2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76D3376C-DED7-3A42-9171-391BA717FB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EDBD603-3009-BF4D-3746-3FB4727B3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516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DC0CA87-1BBA-038E-2251-2248B8F3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2395481-EC88-B238-1677-91517D80AD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FBA8748-E796-5EBB-4BF3-D2F0C9CAE2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021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057F8D6-1A1B-2F4C-9998-5FC8D836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2D68418-8F22-005F-E5DF-886FE912D8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7EEEB1E-E8A4-74AA-638F-03C888403F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850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423A879-773F-8F99-EE36-8BB055BC6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939ACB14-B577-66BB-1DAD-C1E5C03A95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EDF64079-DC95-EFFC-95D9-F162B214D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8497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25E5404-02C8-2C26-1ABC-3DBBC8E7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BF2FCF5-4897-C0A6-EB14-85F9ABB3FB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99A2B98-1EE3-65EA-2250-D5188AA07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556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97FDDA6-0731-2D7F-C783-99A71045E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2968BD6-CC07-DD20-98C8-88D6C9A41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F3E26862-CC8E-D175-9C7F-FA10E0E45A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0216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8F83726-D4C8-235F-B1E2-5146F7A48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C4442BAB-18B0-A76E-7771-144EAD1E9A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CA2D5D5-3346-7829-688D-5704BCFCB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0229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02BDD34-0FA6-871B-0E94-28FF54D19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809FEF23-14DA-E9B7-7450-666A025025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98A45329-E338-4E06-F3EF-E953E88B85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2217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FE717A35-7326-86A4-D5DF-B30A6CEB9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2AA9208E-6E7B-B026-2592-85FF1E35F3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890AAAE1-A4DD-8E04-032D-B00CDC87C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0016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02EDFB11-937B-F56F-277F-76321797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E7BD13AE-A780-E2B7-74A3-72C6C30D2F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1C6ECA5B-DE90-D547-71C0-E94EF65D04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069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E529F70-F442-3A33-6C4F-3A42BD14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3D26A85F-9DA5-D36E-6408-5D0522647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5E5DD4AB-335A-037B-648F-27AA36ABD2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92293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A589F70-227B-C01C-ACF3-4D4AAD71B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53C505B4-1777-325A-99A6-52FBADF0ED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2C129A9A-93AB-8EAF-B4CD-0421EC9E1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find a value that is slightly better than the 0.56 that we achieved with the Histogram Gradient Boosting (noting that higher value = better). Let’s plot the predicted vs actual discharge for 2021.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52729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AFAAECF7-B8F3-0BB1-DE0C-22CDCA85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A1DEFF7A-88CF-0A81-946B-46DF0F651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37BFBA35-4A9E-29EF-B9A4-AF531B2D94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2231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3C724E69-3359-655A-6E2A-F7DA6F7B5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190A77D4-EFF9-FFA0-B945-875A97C32C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67E4FC63-8C9D-A7CC-D0A9-2FA94B822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86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72C255E-884E-DE9C-F62D-B949B046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8F6BDD13-3D2D-EC62-8857-B34F03851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7BAA463C-959D-FDE4-9233-700926A23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93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CE5BB27D-BED7-8E60-7CBA-73016870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>
            <a:extLst>
              <a:ext uri="{FF2B5EF4-FFF2-40B4-BE49-F238E27FC236}">
                <a16:creationId xmlns:a16="http://schemas.microsoft.com/office/drawing/2014/main" id="{1AE94154-54DE-0B4F-67A3-82F578246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>
            <a:extLst>
              <a:ext uri="{FF2B5EF4-FFF2-40B4-BE49-F238E27FC236}">
                <a16:creationId xmlns:a16="http://schemas.microsoft.com/office/drawing/2014/main" id="{F150E0A3-A052-856B-C5D2-6DC0975C72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389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8C5B-56D3-134A-C566-4EB2C7462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E38FD-0958-8543-B4F4-A936D8FC6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C211B-2B9C-D307-FF39-2848EB08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0EFC0-7BE8-0AE0-D9B6-A7CC4941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4545A-E0CD-78CC-1F5D-1B1D934F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7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CAD8-D6DC-31EC-4DFC-206E88A2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A079B-2A5C-C1DB-C487-5F6323530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F5AF7-61A0-A6CE-3600-A324647E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1D9D5-E229-9E73-FFFA-A7D1CCF2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2224B-EBBD-6672-54A2-725ED870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9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0A0E64-0554-1B52-F832-9268FE778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E719A0-28CB-83C6-6A3A-40C359A63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55133-D06C-F74F-D177-C6BA08E44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2685C-4CF8-1EC8-44E1-95841F53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4E99B-942B-067F-9126-C6B9910A4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9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36B0-01A6-7179-7D9C-164AFD9B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6D8B4-663D-EE5F-D837-BD5F9F8F1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6A85F-1A3F-6002-EF75-F5636249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73841-200D-552C-405B-2962BB7F1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BF223-2CC1-19F8-E1E3-36654466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2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0985-0FEC-FF5F-F291-DDE81B143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0A6BE-A183-F8DF-9FE5-6275BA372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89857-DCCA-DD4E-0F46-044EAE25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815D-858D-115B-F41D-B125A082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0213E-9A7A-A9C5-042D-6C3C3995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2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EF83-8199-FF7B-986A-6087C801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9C08-CA3C-539D-42E2-6753490CC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BC09B-9D5C-8E4B-C23C-166C4537B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2E216-237D-5D7F-4F7E-E694E4BB9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142AE-9F8B-F3BC-FDA1-2FFAB756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34A02-1F07-B118-D0DB-25785FD3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7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62B4-5A30-B32C-4E8E-52B233F77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C3FA6-57E6-F25B-11B5-7B6D6D28D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6E871-C6AE-E393-3F6E-5B999FACC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E4C53-89B8-A814-250F-BD03E5999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8C1E0-7261-8FBD-6E7A-BA1EA94DA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E664DB-33CE-C103-FF63-4FC4865F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F33079-897D-4224-D1D2-87AF3F6EE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974095-D0F7-323A-FC2B-C0E500BD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6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18E9-5C1A-B1F1-7919-D09C3B16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B9745-93BB-BE31-52EE-C781DDC2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2C535A-EEFE-241E-DBE0-AE3C700E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5D759-F10D-97DF-EA86-669C337D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6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E544B-A069-4DA7-C7DA-B1D45F3A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EDA8-F541-E53C-6F4C-9B0B0A04D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66AE5-D77E-4237-444C-6959C764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45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1BF4-E036-A697-1751-BD33A163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909BD-4AD6-2184-DB91-A9EBEB0C6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FFA66-156C-56DF-AF38-A324D3E91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0CC1E-1CD0-0008-487E-7762DFE1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B52F3-7610-0C8B-0A59-5961F3FE3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4AB0D-0F58-0CB7-9A85-94D7D167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2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DB8B-479D-A3B4-447F-CDBA84C3B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EC7FC-B6D9-20B7-3634-35D2B597C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872C6-21F1-51D5-E1F5-1C4F21921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7074C-9FE7-371F-CA53-6364F31D2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7E36C-A102-1F4D-7E20-60D68149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DFCA0-596C-D708-1A10-0AE2D5F0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0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533E9-0D54-4EF2-3351-59E9122D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491A8-1B49-212D-E038-8A903B0DD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549D4-A3B4-5730-E915-EC2FEF5CA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5F5FB0-5259-FC4B-BBF1-3038073C569B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7A013-FC98-087D-9EC0-0C4BF3E20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B4E95-9527-8310-BE52-E1A81F72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A42B79-E322-5F4D-B4FF-861FDB7F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36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ECS 351L and 851L 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6: Machine learning applications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1F103E-4E3E-7390-F39B-1125111183A9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j</a:t>
            </a:r>
            <a:r>
              <a:rPr lang="en-GB" sz="1800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onathan.ryan@duke.edu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3101 Grainger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Mondays and Wednesdays 15:00-16:00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785C2BD-6E2E-DF8E-99F0-A68173BE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D75F922-C538-E9D9-3343-CC98984D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017428" cy="35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6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2F310A-CBB4-67D4-5E72-4F48FF2B7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6B97BA-DE1F-6EEC-D3DE-A26F3F70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245"/>
          <a:stretch/>
        </p:blipFill>
        <p:spPr>
          <a:xfrm>
            <a:off x="0" y="-1"/>
            <a:ext cx="11017428" cy="79878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C56A23-4D6E-A9D3-7620-80930F33B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3469"/>
            <a:ext cx="10383254" cy="49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70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26A4D56-66B6-6EFE-0471-5F841E1C0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E67EF2-CADF-89B6-6D79-3E39FF878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733925" cy="632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5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7879888-C9A4-6C69-BD42-088D40BA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FBC8C2-4EB8-531F-EFBA-CC74CFAB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04"/>
          <a:stretch/>
        </p:blipFill>
        <p:spPr>
          <a:xfrm>
            <a:off x="-1" y="0"/>
            <a:ext cx="10733925" cy="71470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8C95800-2011-B6CB-48D9-A5FB4941A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2" y="714703"/>
            <a:ext cx="9713377" cy="41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6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EF591CD-5643-F612-7A24-D2E0C5B7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8BD5084-BA92-F8B8-3B6E-FB29B85EA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04"/>
          <a:stretch/>
        </p:blipFill>
        <p:spPr>
          <a:xfrm>
            <a:off x="-1" y="0"/>
            <a:ext cx="10733925" cy="71470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1AB1044-1AB6-4367-6164-AA380143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4200"/>
          <a:stretch/>
        </p:blipFill>
        <p:spPr>
          <a:xfrm>
            <a:off x="84082" y="632592"/>
            <a:ext cx="10549069" cy="264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0195B3-3F1B-09DB-51DB-401D3697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1D5342-5294-BB16-C9B9-393AABB567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704"/>
          <a:stretch/>
        </p:blipFill>
        <p:spPr>
          <a:xfrm>
            <a:off x="-1" y="0"/>
            <a:ext cx="10733925" cy="71470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669DFF-038E-AE39-23D1-97F804BC2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" y="632592"/>
            <a:ext cx="10549069" cy="577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DF62E74-715A-EB32-D025-6C50BBD6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82545B-1E8F-7875-7C30-E21D6940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31570" cy="47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1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C7793FA-0097-0C2C-7E67-4534F9CC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1D7431A-CACC-A88F-40E7-D2E3244B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6593"/>
          <a:stretch/>
        </p:blipFill>
        <p:spPr>
          <a:xfrm>
            <a:off x="0" y="0"/>
            <a:ext cx="10031570" cy="641131"/>
          </a:xfrm>
          <a:prstGeom prst="rect">
            <a:avLst/>
          </a:prstGeom>
        </p:spPr>
      </p:pic>
      <p:pic>
        <p:nvPicPr>
          <p:cNvPr id="4" name="Picture 3" descr="A table with numbers and lines&#10;&#10;Description automatically generated">
            <a:extLst>
              <a:ext uri="{FF2B5EF4-FFF2-40B4-BE49-F238E27FC236}">
                <a16:creationId xmlns:a16="http://schemas.microsoft.com/office/drawing/2014/main" id="{8096493C-2868-AB84-64F7-591DE9BCD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434224"/>
            <a:ext cx="762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16667B7-F260-9494-4713-C55284061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90247A-C0FB-5587-9715-1BE4DDB34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3090" cy="54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6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E311983-1801-7B98-8EA3-895BEFC8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F622268-A2AB-3AC6-721B-E2D9037B6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67700" cy="26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47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2A80CDE-62BD-2A8C-D928-622B8B09C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B4AC65D4-C123-EF03-BB13-DFFD8693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3429"/>
          <a:stretch/>
        </p:blipFill>
        <p:spPr>
          <a:xfrm>
            <a:off x="0" y="0"/>
            <a:ext cx="10558552" cy="271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72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452BD70-63D6-F5C3-59E7-B3387AFB1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34CD4F58-A0C4-E858-82EA-BB53919A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9201151" cy="2475028"/>
          </a:xfrm>
          <a:prstGeom prst="rect">
            <a:avLst/>
          </a:prstGeom>
        </p:spPr>
      </p:pic>
      <p:pic>
        <p:nvPicPr>
          <p:cNvPr id="4" name="Picture 3" descr="A diagram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1D382F42-987C-CC3B-1BE6-F838A3B7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912" y="2242565"/>
            <a:ext cx="5964238" cy="46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8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7FA7E26-C546-1F17-CFD5-6C211400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68E480F1-3508-544C-290C-49AE84E263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264"/>
          <a:stretch/>
        </p:blipFill>
        <p:spPr>
          <a:xfrm>
            <a:off x="-1" y="1"/>
            <a:ext cx="9201151" cy="562707"/>
          </a:xfrm>
          <a:prstGeom prst="rect">
            <a:avLst/>
          </a:prstGeom>
        </p:spPr>
      </p:pic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651558E4-7CD3-1ED7-FC56-95EACD578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62707"/>
            <a:ext cx="9086203" cy="2602523"/>
          </a:xfrm>
          <a:prstGeom prst="rect">
            <a:avLst/>
          </a:prstGeom>
        </p:spPr>
      </p:pic>
      <p:pic>
        <p:nvPicPr>
          <p:cNvPr id="4" name="Picture 3" descr="A diagram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D5FDD49D-B6FA-F2C1-6A20-E6E1F41DF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482" y="2972463"/>
            <a:ext cx="5021035" cy="38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4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BB2B626-F24E-D9ED-C9F9-8A14B5C0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AA843393-F5D1-A0DF-C643-FC47052DA5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264"/>
          <a:stretch/>
        </p:blipFill>
        <p:spPr>
          <a:xfrm>
            <a:off x="-1" y="1"/>
            <a:ext cx="9201151" cy="562707"/>
          </a:xfrm>
          <a:prstGeom prst="rect">
            <a:avLst/>
          </a:prstGeom>
        </p:spPr>
      </p:pic>
      <p:pic>
        <p:nvPicPr>
          <p:cNvPr id="4" name="Picture 3" descr="A diagram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2E50D3AB-D38F-C105-0F61-3B53FB4B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483" y="3579857"/>
            <a:ext cx="4236138" cy="3278142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CC0C21-1CCF-7935-7794-A765870E2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2708"/>
            <a:ext cx="9076592" cy="28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3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928B4EA-2EEE-9B90-1508-0997E1E2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1B01A5-B456-D0FD-5ACC-9871D11F9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9" y="562709"/>
            <a:ext cx="9076589" cy="2866291"/>
          </a:xfrm>
          <a:prstGeom prst="rect">
            <a:avLst/>
          </a:prstGeom>
        </p:spPr>
      </p:pic>
      <p:pic>
        <p:nvPicPr>
          <p:cNvPr id="7" name="Picture 6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A0A1FCA9-5E9C-ADEB-C8A6-702AD05AEC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7264"/>
          <a:stretch/>
        </p:blipFill>
        <p:spPr>
          <a:xfrm>
            <a:off x="-1" y="1"/>
            <a:ext cx="9201151" cy="562707"/>
          </a:xfrm>
          <a:prstGeom prst="rect">
            <a:avLst/>
          </a:prstGeom>
        </p:spPr>
      </p:pic>
      <p:pic>
        <p:nvPicPr>
          <p:cNvPr id="4" name="Picture 3" descr="A diagram of a blue square&#10;&#10;Description automatically generated with medium confidence">
            <a:extLst>
              <a:ext uri="{FF2B5EF4-FFF2-40B4-BE49-F238E27FC236}">
                <a16:creationId xmlns:a16="http://schemas.microsoft.com/office/drawing/2014/main" id="{D33B6B94-CEE8-30C8-1500-71EAC47C9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483" y="3579857"/>
            <a:ext cx="4236138" cy="327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19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BE115F6-2C60-D7FB-CB7A-9A7D70A7D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68CBA2-3773-FD36-5D8E-CFF01358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77046" cy="64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72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8F6379E-4AF4-A7BC-9FA1-58D58C377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AB9D7FB-4BED-EE4C-B19E-8F198C59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0359"/>
          <a:stretch/>
        </p:blipFill>
        <p:spPr>
          <a:xfrm>
            <a:off x="0" y="0"/>
            <a:ext cx="9777046" cy="622998"/>
          </a:xfrm>
          <a:prstGeom prst="rect">
            <a:avLst/>
          </a:prstGeom>
        </p:spPr>
      </p:pic>
      <p:pic>
        <p:nvPicPr>
          <p:cNvPr id="3" name="Picture 2" descr="A close-up of a colorful image&#10;&#10;Description automatically generated">
            <a:extLst>
              <a:ext uri="{FF2B5EF4-FFF2-40B4-BE49-F238E27FC236}">
                <a16:creationId xmlns:a16="http://schemas.microsoft.com/office/drawing/2014/main" id="{65A300E1-0BC9-9C59-8063-B2E06F7F1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3" y="763996"/>
            <a:ext cx="7305151" cy="59748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FDE68B1-19C4-7AF8-1D12-FC48C9B8D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619" y="2932951"/>
            <a:ext cx="4925367" cy="14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22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596BE00-6391-AFB1-6401-A04C2D692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4C19E8E6-2802-37C2-0A6D-8B9B9F69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243364" cy="1627833"/>
          </a:xfrm>
          <a:prstGeom prst="rect">
            <a:avLst/>
          </a:prstGeom>
        </p:spPr>
      </p:pic>
      <p:pic>
        <p:nvPicPr>
          <p:cNvPr id="8" name="Picture 7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5239F67C-E1E7-5703-D596-ADB0C524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560" y="1788125"/>
            <a:ext cx="6448879" cy="47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05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DE84EF3-1CC2-4E62-04DE-29F385232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7D1614C8-BE2D-A4E7-FBB2-99D5258031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494"/>
          <a:stretch/>
        </p:blipFill>
        <p:spPr>
          <a:xfrm>
            <a:off x="0" y="0"/>
            <a:ext cx="9243364" cy="643096"/>
          </a:xfrm>
          <a:prstGeom prst="rect">
            <a:avLst/>
          </a:prstGeom>
        </p:spPr>
      </p:pic>
      <p:pic>
        <p:nvPicPr>
          <p:cNvPr id="3" name="Picture 2" descr="A close up of text&#10;&#10;Description automatically generated">
            <a:extLst>
              <a:ext uri="{FF2B5EF4-FFF2-40B4-BE49-F238E27FC236}">
                <a16:creationId xmlns:a16="http://schemas.microsoft.com/office/drawing/2014/main" id="{037F5EA1-6DAA-70A0-8C3F-F1D75801F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3434"/>
            <a:ext cx="8953082" cy="1249795"/>
          </a:xfrm>
          <a:prstGeom prst="rect">
            <a:avLst/>
          </a:prstGeom>
        </p:spPr>
      </p:pic>
      <p:pic>
        <p:nvPicPr>
          <p:cNvPr id="6" name="Picture 5" descr="Several weather instruments in a forest&#10;&#10;Description automatically generated with medium confidence">
            <a:extLst>
              <a:ext uri="{FF2B5EF4-FFF2-40B4-BE49-F238E27FC236}">
                <a16:creationId xmlns:a16="http://schemas.microsoft.com/office/drawing/2014/main" id="{50202D10-1F78-3D25-76D6-46D236E46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82" y="2180492"/>
            <a:ext cx="5500635" cy="44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65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4A508173-74E6-1AE9-B911-3E67FC1AA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D0205C-5C4B-E2F4-5EEA-686C8CCEA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F4B76-82E1-C854-D6F4-6E2F3FC80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98" y="643095"/>
            <a:ext cx="8615538" cy="763674"/>
          </a:xfrm>
          <a:prstGeom prst="rect">
            <a:avLst/>
          </a:prstGeom>
        </p:spPr>
      </p:pic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3BF52C4C-8C8E-F716-7BAA-AB8BC316C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8" y="1406769"/>
            <a:ext cx="8633384" cy="44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8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AA04817-34DE-F602-D69D-C9565F902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FD6989-618F-E7A8-0885-086DCF70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E5793F-4771-A896-05D6-291F3C6E8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1" y="643095"/>
            <a:ext cx="8969145" cy="46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FA84763-CCA4-E847-0FBA-3CC9ADB40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825439F2-D75B-3614-0BED-A2057F18F6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159"/>
          <a:stretch/>
        </p:blipFill>
        <p:spPr>
          <a:xfrm>
            <a:off x="0" y="0"/>
            <a:ext cx="10558552" cy="41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15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1012955-F214-3C2F-C574-481447836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27228-DEBF-1388-DAAA-FD5173A2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6F776D-19DE-04E7-170A-9813023B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094"/>
            <a:ext cx="9823252" cy="4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7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4E0ED87-B4CB-AA4D-F893-6A04B1353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B1504-0286-A024-E48C-62828974D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22C5A6-5803-7D56-B7FA-346462EF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094"/>
            <a:ext cx="9823252" cy="467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0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C8E799-1A0D-6B0B-6F85-BAC61275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649FB-99ED-1462-60F9-318AF9AB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705973" cy="64309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42D5ED4-3145-1B32-645B-A80DB82F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094"/>
            <a:ext cx="9823252" cy="4672483"/>
          </a:xfrm>
          <a:prstGeom prst="rect">
            <a:avLst/>
          </a:prstGeom>
        </p:spPr>
      </p:pic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07EA2D99-6FE8-27EA-DFC8-E67BBF85C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1" y="5219700"/>
            <a:ext cx="8185113" cy="15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00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93A35F5D-DC97-60AC-EE3D-826064CD4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A616B64-5C38-6E02-8891-527C3DE95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874914" cy="29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43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8B767E9-11BC-0662-81CD-5777637C0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3AED39A2-E985-4D7D-B927-2B959297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828649" cy="28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84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142959A-485B-543A-DCE7-6A03575AB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4819A25-47E1-94FA-EBCB-A2FE478A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996779" cy="467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16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5375EF5-77A2-B776-64F3-D6C22B10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06A31-AB21-1E6A-5E7A-F29D12DC2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24348" cy="713434"/>
          </a:xfrm>
          <a:prstGeom prst="rect">
            <a:avLst/>
          </a:prstGeom>
        </p:spPr>
      </p:pic>
      <p:pic>
        <p:nvPicPr>
          <p:cNvPr id="6" name="Picture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0642C32C-5ACB-78A4-E11E-C31774FF5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94" y="1254160"/>
            <a:ext cx="10187411" cy="43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48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9EAE6B2-5C5C-B8BC-562A-EA4C14B5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network&#10;&#10;Description automatically generated">
            <a:extLst>
              <a:ext uri="{FF2B5EF4-FFF2-40B4-BE49-F238E27FC236}">
                <a16:creationId xmlns:a16="http://schemas.microsoft.com/office/drawing/2014/main" id="{B56D761B-2F25-AEB1-D4EB-E9522569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0369"/>
          <a:stretch/>
        </p:blipFill>
        <p:spPr>
          <a:xfrm>
            <a:off x="0" y="0"/>
            <a:ext cx="10427344" cy="29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9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073037F-6843-CB9C-26F3-58FCF5E7C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network&#10;&#10;Description automatically generated">
            <a:extLst>
              <a:ext uri="{FF2B5EF4-FFF2-40B4-BE49-F238E27FC236}">
                <a16:creationId xmlns:a16="http://schemas.microsoft.com/office/drawing/2014/main" id="{5823C677-9748-FABE-78EA-1698310C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427344" cy="492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05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9C37F4B-52D1-866A-CDEA-D18D6D02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network&#10;&#10;Description automatically generated">
            <a:extLst>
              <a:ext uri="{FF2B5EF4-FFF2-40B4-BE49-F238E27FC236}">
                <a16:creationId xmlns:a16="http://schemas.microsoft.com/office/drawing/2014/main" id="{3EC11F71-F4D6-5AD4-2BCF-65C9A445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4684"/>
          <a:stretch/>
        </p:blipFill>
        <p:spPr>
          <a:xfrm>
            <a:off x="0" y="0"/>
            <a:ext cx="10427344" cy="753626"/>
          </a:xfrm>
          <a:prstGeom prst="rect">
            <a:avLst/>
          </a:prstGeom>
        </p:spPr>
      </p:pic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B0ED86E0-0956-A9B5-5D56-8E83E4AAF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3941"/>
            <a:ext cx="10737192" cy="3557186"/>
          </a:xfrm>
          <a:prstGeom prst="rect">
            <a:avLst/>
          </a:prstGeom>
        </p:spPr>
      </p:pic>
      <p:pic>
        <p:nvPicPr>
          <p:cNvPr id="1026" name="Picture 2" descr="Feedforward Neural Network - GeeksforGeeks">
            <a:extLst>
              <a:ext uri="{FF2B5EF4-FFF2-40B4-BE49-F238E27FC236}">
                <a16:creationId xmlns:a16="http://schemas.microsoft.com/office/drawing/2014/main" id="{219DB296-5BBA-26C5-A3AC-9FA5156F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69" y="4391127"/>
            <a:ext cx="4501661" cy="23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00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615F0B1-B725-4A66-6A4E-C2FF0D406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0C3AF6A1-A7EB-9CB0-A678-5B9778C3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558552" cy="58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83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FA4BC2AF-B881-919F-A9E1-D04F0213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D04BC-F4F7-ABC5-0F42-55762EAB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39"/>
            <a:ext cx="9605982" cy="974690"/>
          </a:xfrm>
          <a:prstGeom prst="rect">
            <a:avLst/>
          </a:prstGeom>
        </p:spPr>
      </p:pic>
      <p:pic>
        <p:nvPicPr>
          <p:cNvPr id="6" name="Picture 5" descr="A river flowing through a forest&#10;&#10;Description automatically generated">
            <a:extLst>
              <a:ext uri="{FF2B5EF4-FFF2-40B4-BE49-F238E27FC236}">
                <a16:creationId xmlns:a16="http://schemas.microsoft.com/office/drawing/2014/main" id="{8CE452E3-EA6A-FCD6-E715-6C96E3287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536" y="1567280"/>
            <a:ext cx="6458927" cy="498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85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5B4BD78-7060-89E8-1E4E-C813C2E6D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EC77FF1-22ED-D7F2-1F17-3DFBE34F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337"/>
          <a:stretch/>
        </p:blipFill>
        <p:spPr>
          <a:xfrm>
            <a:off x="-1" y="0"/>
            <a:ext cx="9839585" cy="273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12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93AE40C-34EC-B793-E3FC-37EC2F7F9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1E1E66C-2946-8459-3829-955B642D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839585" cy="61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77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1F20D63-97A6-D814-19AB-3A28DA31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DB55F9E-31FA-085D-5FCE-2F649A29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813"/>
          <a:stretch/>
        </p:blipFill>
        <p:spPr>
          <a:xfrm>
            <a:off x="0" y="0"/>
            <a:ext cx="9839585" cy="331595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853A87B-FE24-744C-A079-6A58C622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1317691" cy="30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33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869EA82B-D027-7475-E9FD-A064839B4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function&#10;&#10;Description automatically generated">
            <a:extLst>
              <a:ext uri="{FF2B5EF4-FFF2-40B4-BE49-F238E27FC236}">
                <a16:creationId xmlns:a16="http://schemas.microsoft.com/office/drawing/2014/main" id="{4D962F87-6050-38D2-B5D3-9CD82FD6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029407" cy="66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7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3A1699D-DEF5-7AB6-C223-29C4C133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mathematical equations&#10;&#10;Description automatically generated">
            <a:extLst>
              <a:ext uri="{FF2B5EF4-FFF2-40B4-BE49-F238E27FC236}">
                <a16:creationId xmlns:a16="http://schemas.microsoft.com/office/drawing/2014/main" id="{C05EA119-7EC9-BA90-4CC5-2A5F6F0B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1054100"/>
            <a:ext cx="73787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65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DCF2AA-BC85-1DD2-2CB0-0E9D2F0A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function&#10;&#10;Description automatically generated">
            <a:extLst>
              <a:ext uri="{FF2B5EF4-FFF2-40B4-BE49-F238E27FC236}">
                <a16:creationId xmlns:a16="http://schemas.microsoft.com/office/drawing/2014/main" id="{01E9C0D6-97B3-7E1B-C45B-E25A98D6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699"/>
          <a:stretch/>
        </p:blipFill>
        <p:spPr>
          <a:xfrm>
            <a:off x="-1" y="0"/>
            <a:ext cx="10029407" cy="40293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14094-A9A5-31BA-4155-BEA1BF16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350" y="5237005"/>
            <a:ext cx="40513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14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3A6C660F-73DC-B2B0-1C80-07CF511EB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50D5C3C5-5B07-929C-AEBE-396B4799F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909379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9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03E515F-5828-895A-5AF4-90C1FB46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C303CD0A-368C-A45E-4E7B-51021385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7771"/>
          <a:stretch/>
        </p:blipFill>
        <p:spPr>
          <a:xfrm>
            <a:off x="-1" y="0"/>
            <a:ext cx="9909379" cy="62299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E7B9C8-B823-AFA1-A25F-7AC84B0D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22998"/>
            <a:ext cx="9359323" cy="570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73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1E3A3E3-77E4-E649-C7EE-2C665139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3DB4B2-D2DF-D6B7-0D37-DB2A3DB6A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42220" cy="4712677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466DC9-DD03-5073-C0E4-A86E91FC61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790" r="52926" b="3654"/>
          <a:stretch/>
        </p:blipFill>
        <p:spPr>
          <a:xfrm>
            <a:off x="2805165" y="4903595"/>
            <a:ext cx="4631890" cy="180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78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DF60488-2623-4462-662F-66444257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laptops flying in the sky&#10;&#10;Description automatically generated">
            <a:extLst>
              <a:ext uri="{FF2B5EF4-FFF2-40B4-BE49-F238E27FC236}">
                <a16:creationId xmlns:a16="http://schemas.microsoft.com/office/drawing/2014/main" id="{303A4E80-C560-00A5-A2FF-A3AADD86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438290" cy="636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36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FFF98BF-30E5-1B7E-D19F-61FEF5AE7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E656FE6-5C92-13CB-B154-D185BF46B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3758" cy="3782556"/>
          </a:xfrm>
          <a:prstGeom prst="rect">
            <a:avLst/>
          </a:prstGeom>
        </p:spPr>
      </p:pic>
      <p:pic>
        <p:nvPicPr>
          <p:cNvPr id="6" name="Picture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64A7CC38-A07A-8E73-1567-D1637F36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737" y="3276661"/>
            <a:ext cx="4682531" cy="348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1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FF003BC-2360-0261-6C90-B9D896C2A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2FEE0EF-7938-8149-9D24-02FAE42D0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607"/>
          <a:stretch/>
        </p:blipFill>
        <p:spPr>
          <a:xfrm>
            <a:off x="0" y="0"/>
            <a:ext cx="9093758" cy="733530"/>
          </a:xfrm>
          <a:prstGeom prst="rect">
            <a:avLst/>
          </a:prstGeom>
        </p:spPr>
      </p:pic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F1C772E-DEDA-DB58-B070-A7C398AC50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4830"/>
          <a:stretch/>
        </p:blipFill>
        <p:spPr>
          <a:xfrm>
            <a:off x="0" y="653352"/>
            <a:ext cx="9833718" cy="2049655"/>
          </a:xfrm>
          <a:prstGeom prst="rect">
            <a:avLst/>
          </a:prstGeom>
        </p:spPr>
      </p:pic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1402CA9-9583-3F94-DF24-8E26DB49E0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308"/>
          <a:stretch/>
        </p:blipFill>
        <p:spPr>
          <a:xfrm>
            <a:off x="0" y="3024551"/>
            <a:ext cx="9833718" cy="38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2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816C567-9A08-11F1-B5EA-7EF2D31BF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EC0CE2E-F45F-0559-AEAB-7C48152E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607"/>
          <a:stretch/>
        </p:blipFill>
        <p:spPr>
          <a:xfrm>
            <a:off x="0" y="0"/>
            <a:ext cx="9093758" cy="733530"/>
          </a:xfrm>
          <a:prstGeom prst="rect">
            <a:avLst/>
          </a:prstGeom>
        </p:spPr>
      </p:pic>
      <p:pic>
        <p:nvPicPr>
          <p:cNvPr id="2" name="Picture 1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9995688D-9006-DC26-348B-CE03528A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308"/>
          <a:stretch/>
        </p:blipFill>
        <p:spPr>
          <a:xfrm>
            <a:off x="0" y="3024551"/>
            <a:ext cx="9833718" cy="3828421"/>
          </a:xfrm>
          <a:prstGeom prst="rect">
            <a:avLst/>
          </a:prstGeom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7D48B79-F325-F7E6-D58F-2DDBC31569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0176"/>
          <a:stretch/>
        </p:blipFill>
        <p:spPr>
          <a:xfrm>
            <a:off x="0" y="653352"/>
            <a:ext cx="9833718" cy="572547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2C237772-4546-11C8-C398-3254F37D7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60585"/>
            <a:ext cx="10108642" cy="17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25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E4DE8F02-C635-2764-6764-CAFCC911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AC85289-A595-5A79-BA66-38C26175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607"/>
          <a:stretch/>
        </p:blipFill>
        <p:spPr>
          <a:xfrm>
            <a:off x="0" y="0"/>
            <a:ext cx="9093758" cy="733530"/>
          </a:xfrm>
          <a:prstGeom prst="rect">
            <a:avLst/>
          </a:prstGeom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CBFBD99-7F0F-6991-BCD5-F5ECA711B0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0176"/>
          <a:stretch/>
        </p:blipFill>
        <p:spPr>
          <a:xfrm>
            <a:off x="0" y="653352"/>
            <a:ext cx="9833718" cy="572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0EF9A-A89F-8A89-9D47-9B6D2804A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6543"/>
            <a:ext cx="9862518" cy="1125415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46F33B0-C960-7154-BF1C-71ADE48B78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308"/>
          <a:stretch/>
        </p:blipFill>
        <p:spPr>
          <a:xfrm>
            <a:off x="0" y="3024551"/>
            <a:ext cx="9833718" cy="38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16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23B04F5-1BF8-105C-3691-74FA32F12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556D420-CE67-970E-33E5-D490D47D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607"/>
          <a:stretch/>
        </p:blipFill>
        <p:spPr>
          <a:xfrm>
            <a:off x="0" y="0"/>
            <a:ext cx="9093758" cy="733530"/>
          </a:xfrm>
          <a:prstGeom prst="rect">
            <a:avLst/>
          </a:prstGeom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3772408-597F-8C01-8D67-7D200C18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0176"/>
          <a:stretch/>
        </p:blipFill>
        <p:spPr>
          <a:xfrm>
            <a:off x="0" y="653352"/>
            <a:ext cx="9833718" cy="572547"/>
          </a:xfrm>
          <a:prstGeom prst="rect">
            <a:avLst/>
          </a:prstGeom>
        </p:spPr>
      </p:pic>
      <p:pic>
        <p:nvPicPr>
          <p:cNvPr id="3" name="Picture 2" descr="A white and black text&#10;&#10;Description automatically generated with medium confidence">
            <a:extLst>
              <a:ext uri="{FF2B5EF4-FFF2-40B4-BE49-F238E27FC236}">
                <a16:creationId xmlns:a16="http://schemas.microsoft.com/office/drawing/2014/main" id="{3192A245-AC97-A8D1-196C-F9C587BA6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225898"/>
            <a:ext cx="10130131" cy="1627833"/>
          </a:xfrm>
          <a:prstGeom prst="rect">
            <a:avLst/>
          </a:prstGeom>
        </p:spPr>
      </p:pic>
      <p:pic>
        <p:nvPicPr>
          <p:cNvPr id="9" name="Picture 8" descr="A graph with arrows pointing to the maximum&#10;&#10;Description automatically generated with medium confidence">
            <a:extLst>
              <a:ext uri="{FF2B5EF4-FFF2-40B4-BE49-F238E27FC236}">
                <a16:creationId xmlns:a16="http://schemas.microsoft.com/office/drawing/2014/main" id="{27C5925B-07C9-1200-B882-4EA2A4C31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646" y="2853731"/>
            <a:ext cx="5002708" cy="40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01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BF41546-806F-EFC3-0AC9-6F9487050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D768882-BCBF-DA27-36F5-BCC82D885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607"/>
          <a:stretch/>
        </p:blipFill>
        <p:spPr>
          <a:xfrm>
            <a:off x="0" y="0"/>
            <a:ext cx="9093758" cy="733530"/>
          </a:xfrm>
          <a:prstGeom prst="rect">
            <a:avLst/>
          </a:prstGeom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8E81F22-DBE5-EE2E-5C22-D99133B35B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0176"/>
          <a:stretch/>
        </p:blipFill>
        <p:spPr>
          <a:xfrm>
            <a:off x="0" y="653352"/>
            <a:ext cx="9833718" cy="572547"/>
          </a:xfrm>
          <a:prstGeom prst="rect">
            <a:avLst/>
          </a:prstGeom>
        </p:spPr>
      </p:pic>
      <p:pic>
        <p:nvPicPr>
          <p:cNvPr id="9" name="Picture 8" descr="A graph with arrows pointing to the maximum&#10;&#10;Description automatically generated with medium confidence">
            <a:extLst>
              <a:ext uri="{FF2B5EF4-FFF2-40B4-BE49-F238E27FC236}">
                <a16:creationId xmlns:a16="http://schemas.microsoft.com/office/drawing/2014/main" id="{50468963-6D08-E0EC-544D-4369173F5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646" y="2853731"/>
            <a:ext cx="5002708" cy="4004269"/>
          </a:xfrm>
          <a:prstGeom prst="rect">
            <a:avLst/>
          </a:prstGeom>
        </p:spPr>
      </p:pic>
      <p:pic>
        <p:nvPicPr>
          <p:cNvPr id="5" name="Picture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61B1ECB0-FBAB-9181-9E3B-CD5CEA63B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39" y="1202744"/>
            <a:ext cx="10401303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9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B1F1F74-441A-C44F-6AFD-BB29E7D51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703143B-F954-315D-B8C3-469B424AA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607"/>
          <a:stretch/>
        </p:blipFill>
        <p:spPr>
          <a:xfrm>
            <a:off x="0" y="0"/>
            <a:ext cx="9093758" cy="733530"/>
          </a:xfrm>
          <a:prstGeom prst="rect">
            <a:avLst/>
          </a:prstGeom>
        </p:spPr>
      </p:pic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2618B6A-B33C-328C-6C1D-F67794D36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893"/>
            <a:ext cx="10327732" cy="216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954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DE7AB26-820E-29B3-4E29-320DE9FC2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5E4ABD8-E9EC-5219-8E8A-265A0CA7F4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607"/>
          <a:stretch/>
        </p:blipFill>
        <p:spPr>
          <a:xfrm>
            <a:off x="0" y="0"/>
            <a:ext cx="9093758" cy="733530"/>
          </a:xfrm>
          <a:prstGeom prst="rect">
            <a:avLst/>
          </a:prstGeom>
        </p:spPr>
      </p:pic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C9176AD2-BE4D-2103-B098-79F7B3616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893"/>
            <a:ext cx="10327732" cy="2162209"/>
          </a:xfrm>
          <a:prstGeom prst="rect">
            <a:avLst/>
          </a:prstGeom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47F6898-DE64-43BC-4A28-8AFB2A59C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040" y="3034604"/>
            <a:ext cx="9323919" cy="297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18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2AFBEFF-0BF9-E49D-3752-461B5CD01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3542B8B-F2C5-605E-DDE8-9BA219AD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343" b="10911"/>
          <a:stretch/>
        </p:blipFill>
        <p:spPr>
          <a:xfrm>
            <a:off x="120579" y="2452861"/>
            <a:ext cx="10355989" cy="2078945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671C730-62E4-5B6A-1E8D-DD724363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332"/>
          <a:stretch/>
        </p:blipFill>
        <p:spPr>
          <a:xfrm>
            <a:off x="-1" y="-70339"/>
            <a:ext cx="9960853" cy="2532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F5EE9E-C127-C36B-A726-51173335B3E7}"/>
              </a:ext>
            </a:extLst>
          </p:cNvPr>
          <p:cNvSpPr/>
          <p:nvPr/>
        </p:nvSpPr>
        <p:spPr>
          <a:xfrm>
            <a:off x="515715" y="3646449"/>
            <a:ext cx="4591544" cy="602166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44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0BF09748-6CC1-6838-4CA5-A6BEFF75A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1BC8BEA-153A-B574-C5FE-5E69836B19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9387"/>
          <a:stretch/>
        </p:blipFill>
        <p:spPr>
          <a:xfrm>
            <a:off x="-1" y="-70338"/>
            <a:ext cx="9960853" cy="713434"/>
          </a:xfrm>
          <a:prstGeom prst="rect">
            <a:avLst/>
          </a:prstGeom>
        </p:spPr>
      </p:pic>
      <p:pic>
        <p:nvPicPr>
          <p:cNvPr id="4" name="Picture 3" descr="A white rectangular object with a black border&#10;&#10;Description automatically generated">
            <a:extLst>
              <a:ext uri="{FF2B5EF4-FFF2-40B4-BE49-F238E27FC236}">
                <a16:creationId xmlns:a16="http://schemas.microsoft.com/office/drawing/2014/main" id="{2C171541-12D8-F458-C22D-14531EA91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79" y="4431322"/>
            <a:ext cx="10355989" cy="2321169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0927311-CE03-D389-7C8D-5D400DAC03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472" b="39911"/>
          <a:stretch/>
        </p:blipFill>
        <p:spPr>
          <a:xfrm>
            <a:off x="85689" y="643096"/>
            <a:ext cx="9960853" cy="158764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571BAB-04DD-5A20-7B7B-496AD71274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343" b="10911"/>
          <a:stretch/>
        </p:blipFill>
        <p:spPr>
          <a:xfrm>
            <a:off x="120579" y="2452861"/>
            <a:ext cx="10355989" cy="2078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402EC5-F97C-F0DD-9AF0-164FA8463B0E}"/>
              </a:ext>
            </a:extLst>
          </p:cNvPr>
          <p:cNvSpPr/>
          <p:nvPr/>
        </p:nvSpPr>
        <p:spPr>
          <a:xfrm>
            <a:off x="515715" y="3646449"/>
            <a:ext cx="4591544" cy="602166"/>
          </a:xfrm>
          <a:prstGeom prst="rect">
            <a:avLst/>
          </a:prstGeom>
          <a:solidFill>
            <a:srgbClr val="F3F4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3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512BE61F-7BC6-FF9A-67DA-555260BD2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2D1EB5-0A37-2A75-DEDA-FA67C6FD9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921766" cy="66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1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89F066F-B70F-88D8-D119-0C17E05BE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5874F62-1CD0-660D-5D23-D6CE5273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92608" cy="50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94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AA3A4F11-F662-C17F-13C9-5D0A9B989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838B795-336A-9C06-AD74-A8D629777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339"/>
          <a:stretch/>
        </p:blipFill>
        <p:spPr>
          <a:xfrm>
            <a:off x="0" y="1"/>
            <a:ext cx="10692608" cy="747132"/>
          </a:xfrm>
          <a:prstGeom prst="rect">
            <a:avLst/>
          </a:prstGeom>
        </p:spPr>
      </p:pic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77300B1A-BE21-82A2-A2F2-70173ABA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52" y="1665402"/>
            <a:ext cx="10474295" cy="45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15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Next time: Specialized neural networks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B0622-7667-6014-7461-E2DD70321733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j</a:t>
            </a:r>
            <a:r>
              <a:rPr lang="en-GB" sz="1800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onathan.ryan@duke.edu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3101 Grainger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Mondays and Wednesdays 15:00-16:00</a:t>
            </a:r>
          </a:p>
        </p:txBody>
      </p:sp>
      <p:pic>
        <p:nvPicPr>
          <p:cNvPr id="2" name="Picture 1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AAEA41C4-ED91-09F0-A83A-6B72342C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668960E-59AC-41FF-B0B0-794DE16D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A5BB0A-B4EF-47BA-1E28-0E69E08AD6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1966"/>
          <a:stretch/>
        </p:blipFill>
        <p:spPr>
          <a:xfrm>
            <a:off x="0" y="0"/>
            <a:ext cx="9921766" cy="2543504"/>
          </a:xfrm>
          <a:prstGeom prst="rect">
            <a:avLst/>
          </a:prstGeom>
        </p:spPr>
      </p:pic>
      <p:pic>
        <p:nvPicPr>
          <p:cNvPr id="3" name="Picture 2" descr="A close-up of a rock formation&#10;&#10;Description automatically generated">
            <a:extLst>
              <a:ext uri="{FF2B5EF4-FFF2-40B4-BE49-F238E27FC236}">
                <a16:creationId xmlns:a16="http://schemas.microsoft.com/office/drawing/2014/main" id="{8AE6AF98-9D1E-5BBE-95AD-584503E49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56" y="2779549"/>
            <a:ext cx="9360688" cy="38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2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D5999923-157F-7298-9DC9-E76D5F82D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B57B63-1E40-B185-D02B-4B27F167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0690231" cy="64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20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312A934-EAFA-9C63-53BB-3BAA95515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9714B53-6CBF-AE15-FB21-DD517D3F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295"/>
          <a:stretch/>
        </p:blipFill>
        <p:spPr>
          <a:xfrm>
            <a:off x="-1" y="0"/>
            <a:ext cx="10690231" cy="2963917"/>
          </a:xfrm>
          <a:prstGeom prst="rect">
            <a:avLst/>
          </a:prstGeom>
        </p:spPr>
      </p:pic>
      <p:pic>
        <p:nvPicPr>
          <p:cNvPr id="3" name="Picture 2" descr="A close-up of a satellite image&#10;&#10;Description automatically generated">
            <a:extLst>
              <a:ext uri="{FF2B5EF4-FFF2-40B4-BE49-F238E27FC236}">
                <a16:creationId xmlns:a16="http://schemas.microsoft.com/office/drawing/2014/main" id="{3BA9CC1D-DD5D-A8E0-3E90-9157EB97A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957" y="2963917"/>
            <a:ext cx="9434085" cy="38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73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4083</TotalTime>
  <Words>374</Words>
  <Application>Microsoft Macintosh PowerPoint</Application>
  <PresentationFormat>Widescreen</PresentationFormat>
  <Paragraphs>14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Aptos</vt:lpstr>
      <vt:lpstr>Aptos Display</vt:lpstr>
      <vt:lpstr>Arial</vt:lpstr>
      <vt:lpstr>Avenir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Johnny Ryan</dc:creator>
  <cp:lastModifiedBy>Johnny Ryan</cp:lastModifiedBy>
  <cp:revision>1</cp:revision>
  <dcterms:created xsi:type="dcterms:W3CDTF">2025-09-19T19:28:00Z</dcterms:created>
  <dcterms:modified xsi:type="dcterms:W3CDTF">2025-09-22T15:32:21Z</dcterms:modified>
</cp:coreProperties>
</file>